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62" r:id="rId5"/>
    <p:sldId id="260" r:id="rId6"/>
    <p:sldId id="265" r:id="rId7"/>
    <p:sldId id="269" r:id="rId8"/>
    <p:sldId id="270" r:id="rId9"/>
    <p:sldId id="276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DA4C-2C23-4656-91DB-82B7177A88E3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BB36-8A72-4E20-A09E-93E331BD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3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DA4C-2C23-4656-91DB-82B7177A88E3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BB36-8A72-4E20-A09E-93E331BD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2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DA4C-2C23-4656-91DB-82B7177A88E3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BB36-8A72-4E20-A09E-93E331BD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9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DA4C-2C23-4656-91DB-82B7177A88E3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BB36-8A72-4E20-A09E-93E331BD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5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DA4C-2C23-4656-91DB-82B7177A88E3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BB36-8A72-4E20-A09E-93E331BD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9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DA4C-2C23-4656-91DB-82B7177A88E3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BB36-8A72-4E20-A09E-93E331BD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1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DA4C-2C23-4656-91DB-82B7177A88E3}" type="datetimeFigureOut">
              <a:rPr lang="en-US" smtClean="0"/>
              <a:t>9/17/18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BB36-8A72-4E20-A09E-93E331BD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3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DA4C-2C23-4656-91DB-82B7177A88E3}" type="datetimeFigureOut">
              <a:rPr lang="en-US" smtClean="0"/>
              <a:t>9/17/18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BB36-8A72-4E20-A09E-93E331BD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7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DA4C-2C23-4656-91DB-82B7177A88E3}" type="datetimeFigureOut">
              <a:rPr lang="en-US" smtClean="0"/>
              <a:t>9/17/18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BB36-8A72-4E20-A09E-93E331BD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7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DA4C-2C23-4656-91DB-82B7177A88E3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BB36-8A72-4E20-A09E-93E331BD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DA4C-2C23-4656-91DB-82B7177A88E3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BB36-8A72-4E20-A09E-93E331BD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8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1DA4C-2C23-4656-91DB-82B7177A88E3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3BB36-8A72-4E20-A09E-93E331BD9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9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Bernadette Gross\Desktop\Old computer\old computer\ECHS setup\Structure and Function 2013\cells\nerve cel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56888" cy="698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402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7148" b="27148"/>
          <a:stretch>
            <a:fillRect/>
          </a:stretch>
        </p:blipFill>
        <p:spPr>
          <a:xfrm>
            <a:off x="-55486" y="990600"/>
            <a:ext cx="9199486" cy="5059363"/>
          </a:xfrm>
        </p:spPr>
      </p:pic>
    </p:spTree>
    <p:extLst>
      <p:ext uri="{BB962C8B-B14F-4D97-AF65-F5344CB8AC3E}">
        <p14:creationId xmlns:p14="http://schemas.microsoft.com/office/powerpoint/2010/main" val="163088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wb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" b="351"/>
          <a:stretch>
            <a:fillRect/>
          </a:stretch>
        </p:blipFill>
        <p:spPr>
          <a:xfrm>
            <a:off x="-304800" y="762000"/>
            <a:ext cx="9753707" cy="5364163"/>
          </a:xfrm>
        </p:spPr>
      </p:pic>
    </p:spTree>
    <p:extLst>
      <p:ext uri="{BB962C8B-B14F-4D97-AF65-F5344CB8AC3E}">
        <p14:creationId xmlns:p14="http://schemas.microsoft.com/office/powerpoint/2010/main" val="4083262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023r74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" y="1524000"/>
            <a:ext cx="9144000" cy="514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532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8" y="-26594"/>
            <a:ext cx="9136971" cy="705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20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icle-2419956-1BCC72D6000005DC-567_634x28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3400" y="1143000"/>
            <a:ext cx="10304052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798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Nerve cell (Neuron) Structure and Function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100" dirty="0"/>
              <a:t>Neurons are the oldest and longest cells in the </a:t>
            </a:r>
            <a:r>
              <a:rPr lang="en-US" sz="2100" dirty="0" smtClean="0"/>
              <a:t>body. </a:t>
            </a:r>
            <a:r>
              <a:rPr lang="en-US" sz="2100" dirty="0"/>
              <a:t>You have many of the same neurons for your whole life. Although other cells die and are replaced, many neurons are never replaced when they die. </a:t>
            </a:r>
            <a:endParaRPr lang="en-US" sz="2100" dirty="0" smtClean="0"/>
          </a:p>
          <a:p>
            <a:r>
              <a:rPr lang="en-US" sz="2100" dirty="0" smtClean="0"/>
              <a:t>Neurons are part of a huge network of cells that form pathways for signals to travel. This pathway controls everything that your body does. </a:t>
            </a:r>
          </a:p>
          <a:p>
            <a:r>
              <a:rPr lang="en-US" sz="2100" dirty="0" smtClean="0"/>
              <a:t>Neurons </a:t>
            </a:r>
            <a:r>
              <a:rPr lang="en-US" sz="2100" dirty="0"/>
              <a:t>have </a:t>
            </a:r>
            <a:r>
              <a:rPr lang="en-US" sz="2100" dirty="0" smtClean="0"/>
              <a:t>specialized cell </a:t>
            </a:r>
            <a:r>
              <a:rPr lang="en-US" sz="2100" dirty="0"/>
              <a:t>parts called </a:t>
            </a:r>
            <a:r>
              <a:rPr lang="en-US" sz="2100" b="1" dirty="0"/>
              <a:t>dendrites</a:t>
            </a:r>
            <a:r>
              <a:rPr lang="en-US" sz="2100" dirty="0"/>
              <a:t> and </a:t>
            </a:r>
            <a:r>
              <a:rPr lang="en-US" sz="2100" b="1" dirty="0"/>
              <a:t>axons</a:t>
            </a:r>
            <a:r>
              <a:rPr lang="en-US" sz="2100" dirty="0"/>
              <a:t>. Dendrites </a:t>
            </a:r>
            <a:r>
              <a:rPr lang="en-US" sz="2100" dirty="0" smtClean="0"/>
              <a:t>branch out like a tree and bring </a:t>
            </a:r>
            <a:r>
              <a:rPr lang="en-US" sz="2100" dirty="0"/>
              <a:t>electrical signals to the cell body </a:t>
            </a:r>
            <a:r>
              <a:rPr lang="en-US" sz="2100" dirty="0" smtClean="0"/>
              <a:t> from axons and </a:t>
            </a:r>
            <a:r>
              <a:rPr lang="en-US" sz="2100" dirty="0"/>
              <a:t>axons take information away from the cell </a:t>
            </a:r>
            <a:r>
              <a:rPr lang="en-US" sz="2100" dirty="0" smtClean="0"/>
              <a:t>body toward other cells. </a:t>
            </a:r>
            <a:r>
              <a:rPr lang="en-US" sz="2100" dirty="0"/>
              <a:t>The axon is the main conducting unit of the neuron, capable of conveying electrical signals along distances that range from as short as 0.1 mm to as long as 2 m.</a:t>
            </a:r>
          </a:p>
          <a:p>
            <a:r>
              <a:rPr lang="en-US" sz="2100" dirty="0"/>
              <a:t>The myelin </a:t>
            </a:r>
            <a:r>
              <a:rPr lang="en-US" sz="2100" dirty="0" smtClean="0"/>
              <a:t>sheath protects </a:t>
            </a:r>
            <a:r>
              <a:rPr lang="en-US" sz="2100" dirty="0"/>
              <a:t>the axon, and prevents interference between axons as they pass along in bundles, sometimes thousands at time. </a:t>
            </a:r>
            <a:endParaRPr lang="en-US" sz="2100" dirty="0" smtClean="0"/>
          </a:p>
          <a:p>
            <a:r>
              <a:rPr lang="en-US" sz="2100" dirty="0" smtClean="0"/>
              <a:t>Neurons </a:t>
            </a:r>
            <a:r>
              <a:rPr lang="en-US" sz="2100" dirty="0"/>
              <a:t>contain some specialized structures  </a:t>
            </a:r>
            <a:r>
              <a:rPr lang="en-US" sz="2100" dirty="0" smtClean="0"/>
              <a:t>called </a:t>
            </a:r>
            <a:r>
              <a:rPr lang="en-US" sz="2100" b="1" dirty="0" smtClean="0"/>
              <a:t>synapses</a:t>
            </a:r>
            <a:r>
              <a:rPr lang="en-US" sz="2100" dirty="0" smtClean="0"/>
              <a:t>. Synapses are the spaces between dendrites and axon terminals. Once the electrical signal traveling along the axon reaches the synapse a chemical signal is  triggered and crosses the synapse to the next receiver.  </a:t>
            </a:r>
          </a:p>
          <a:p>
            <a:r>
              <a:rPr lang="en-US" sz="2100" dirty="0" smtClean="0"/>
              <a:t>Neurons contain a  nucleus which controls the cell’s  activities</a:t>
            </a:r>
          </a:p>
        </p:txBody>
      </p:sp>
    </p:spTree>
    <p:extLst>
      <p:ext uri="{BB962C8B-B14F-4D97-AF65-F5344CB8AC3E}">
        <p14:creationId xmlns:p14="http://schemas.microsoft.com/office/powerpoint/2010/main" val="266282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 descr="C:\Users\Bernadette Gross\Desktop\Old computer\old computer\ECHS setup\Structure and Function 2013\cells\blood cells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7" y="-19543"/>
            <a:ext cx="9448800" cy="690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396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Autofit/>
          </a:bodyPr>
          <a:lstStyle/>
          <a:p>
            <a:r>
              <a:rPr lang="en-US" sz="2800" dirty="0" smtClean="0"/>
              <a:t>Red Blood Cell (</a:t>
            </a:r>
            <a:r>
              <a:rPr lang="en-US" sz="2800" b="1" dirty="0" smtClean="0"/>
              <a:t>erythrocytes)</a:t>
            </a:r>
            <a:r>
              <a:rPr lang="en-US" sz="2800" dirty="0" smtClean="0"/>
              <a:t> Structure and Function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6019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n-US" sz="3800" dirty="0"/>
              <a:t>A </a:t>
            </a:r>
            <a:r>
              <a:rPr lang="en-US" sz="3800" b="1" dirty="0"/>
              <a:t>red blood cell</a:t>
            </a:r>
            <a:r>
              <a:rPr lang="en-US" sz="3800" dirty="0"/>
              <a:t> is a biconcave disc. Simply it is a round ball that is squeezed from two opposite ends to appear, widest at the sides and narrowest in the middle</a:t>
            </a:r>
            <a:r>
              <a:rPr lang="en-US" sz="3800" dirty="0" smtClean="0"/>
              <a:t>.</a:t>
            </a:r>
          </a:p>
          <a:p>
            <a:r>
              <a:rPr lang="en-US" sz="3800" dirty="0"/>
              <a:t>A </a:t>
            </a:r>
            <a:r>
              <a:rPr lang="en-US" sz="3800" b="1" dirty="0"/>
              <a:t>red blood cell</a:t>
            </a:r>
            <a:r>
              <a:rPr lang="en-US" sz="3800" dirty="0"/>
              <a:t> measures about 6 to 8 micrometers in </a:t>
            </a:r>
            <a:r>
              <a:rPr lang="en-US" sz="3800" dirty="0" smtClean="0"/>
              <a:t>diameter, </a:t>
            </a:r>
            <a:r>
              <a:rPr lang="en-US" sz="3800" dirty="0"/>
              <a:t>with an average thickness of 2 </a:t>
            </a:r>
            <a:r>
              <a:rPr lang="en-US" sz="3800" dirty="0" smtClean="0"/>
              <a:t>micrometers. </a:t>
            </a:r>
            <a:r>
              <a:rPr lang="en-US" sz="3800" dirty="0"/>
              <a:t>Although a </a:t>
            </a:r>
            <a:r>
              <a:rPr lang="en-US" sz="3800" b="1" dirty="0"/>
              <a:t>red blood cell</a:t>
            </a:r>
            <a:r>
              <a:rPr lang="en-US" sz="3800" dirty="0"/>
              <a:t> is wider than some </a:t>
            </a:r>
            <a:r>
              <a:rPr lang="en-US" sz="3800" dirty="0" smtClean="0"/>
              <a:t>capillaries( capillaries are tubes that carry blood), </a:t>
            </a:r>
            <a:r>
              <a:rPr lang="en-US" sz="3800" dirty="0"/>
              <a:t>its flexibility allows it to become distorted as it squeezes through narrow passages and then restores  to its original shape</a:t>
            </a:r>
            <a:r>
              <a:rPr lang="en-US" sz="3800" dirty="0" smtClean="0"/>
              <a:t>.</a:t>
            </a:r>
          </a:p>
          <a:p>
            <a:r>
              <a:rPr lang="en-US" sz="3800" dirty="0"/>
              <a:t>The average male adult has about 5 million </a:t>
            </a:r>
            <a:r>
              <a:rPr lang="en-US" sz="3800" b="1" dirty="0"/>
              <a:t>red blood cells</a:t>
            </a:r>
            <a:r>
              <a:rPr lang="en-US" sz="3800" dirty="0"/>
              <a:t> per cubic millimeter of blood, while the average female adult has about 4.5 </a:t>
            </a:r>
            <a:r>
              <a:rPr lang="en-US" sz="3800" dirty="0" smtClean="0"/>
              <a:t>million </a:t>
            </a:r>
            <a:r>
              <a:rPr lang="en-US" sz="3800" b="1" dirty="0" smtClean="0"/>
              <a:t>red </a:t>
            </a:r>
            <a:r>
              <a:rPr lang="en-US" sz="3800" b="1" dirty="0"/>
              <a:t>blood cells</a:t>
            </a:r>
            <a:r>
              <a:rPr lang="en-US" sz="3800" dirty="0"/>
              <a:t> per cubic milliliter of </a:t>
            </a:r>
            <a:r>
              <a:rPr lang="en-US" sz="3800" dirty="0" smtClean="0"/>
              <a:t>blood. </a:t>
            </a:r>
            <a:r>
              <a:rPr lang="en-US" sz="3800" dirty="0"/>
              <a:t>The number of red blood cells may vary depending on geographical location – a person who lives in high altitudes will have more </a:t>
            </a:r>
            <a:r>
              <a:rPr lang="en-US" sz="3800" b="1" dirty="0"/>
              <a:t>red blood cells</a:t>
            </a:r>
            <a:r>
              <a:rPr lang="en-US" sz="3800" dirty="0" smtClean="0"/>
              <a:t>.</a:t>
            </a:r>
          </a:p>
          <a:p>
            <a:r>
              <a:rPr lang="en-US" sz="3800" b="1" dirty="0"/>
              <a:t>Red blood cells</a:t>
            </a:r>
            <a:r>
              <a:rPr lang="en-US" sz="3800" dirty="0"/>
              <a:t> have an unusual structure compared to other cells in the human body. </a:t>
            </a:r>
            <a:r>
              <a:rPr lang="en-US" sz="3800" dirty="0" smtClean="0"/>
              <a:t>RBCs lack a </a:t>
            </a:r>
            <a:r>
              <a:rPr lang="en-US" sz="3800" dirty="0"/>
              <a:t>nucleus, mitochondria </a:t>
            </a:r>
            <a:r>
              <a:rPr lang="en-US" sz="3800" dirty="0" smtClean="0"/>
              <a:t>and endoplasmic reticulum. This absence of these internal cell structures contributes to the cells’ flexibility and allows space to carry hemoglobin.</a:t>
            </a:r>
          </a:p>
          <a:p>
            <a:r>
              <a:rPr lang="en-US" sz="3800" dirty="0" smtClean="0"/>
              <a:t>RBCs carry hemoglobin, a protein responsible for carrying oxygen from the lungs to the organs and tissues of the body. </a:t>
            </a:r>
            <a:r>
              <a:rPr lang="en-US" sz="3800" dirty="0"/>
              <a:t> </a:t>
            </a:r>
            <a:r>
              <a:rPr lang="en-US" sz="3800" dirty="0" smtClean="0"/>
              <a:t>A RBC doesn’t need a nucleus to control it because it is pumped </a:t>
            </a:r>
            <a:r>
              <a:rPr lang="en-US" sz="3800" dirty="0" err="1" smtClean="0"/>
              <a:t>arund</a:t>
            </a:r>
            <a:r>
              <a:rPr lang="en-US" sz="3800" dirty="0" smtClean="0"/>
              <a:t> the body by the heart.</a:t>
            </a:r>
          </a:p>
          <a:p>
            <a:r>
              <a:rPr lang="en-US" sz="3800" dirty="0" smtClean="0"/>
              <a:t>The main function of a RBC is to carry oxygen.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66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4" name="Picture 4" descr="https://www.myaimglobalbiz.com/lorenzoconcrenio/wp-content/uploads/sites/497/2014/12/images-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7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060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Sperm cell Structure and Function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A sperm cell is composed of a head, middle piece and tail.</a:t>
            </a:r>
          </a:p>
          <a:p>
            <a:r>
              <a:rPr lang="en-US" sz="9600" dirty="0" smtClean="0"/>
              <a:t>The head contains a nucleus carrying information from dad that will later be mixed with information inside of an egg to create a single cell that will eventually become a baby. </a:t>
            </a:r>
          </a:p>
          <a:p>
            <a:r>
              <a:rPr lang="en-US" sz="9600" dirty="0" smtClean="0"/>
              <a:t>The head also contains an acrosome. Inside the acrosome are digestive enzymes that will help the sperm enter the egg cell. The enzymes destroy the protective layer around the egg. </a:t>
            </a:r>
          </a:p>
          <a:p>
            <a:r>
              <a:rPr lang="en-US" sz="9600" dirty="0" smtClean="0"/>
              <a:t>The middle piece has a lot of energy producing structures called mitochondria. This energy is needed for the tail to move the sperm as they race toward the egg. </a:t>
            </a:r>
          </a:p>
          <a:p>
            <a:r>
              <a:rPr lang="en-US" sz="9600" dirty="0" smtClean="0"/>
              <a:t>An average human ejaculation contains 200-300 million sperm. The more sperm created, the higher the chances of successful fertilization of the egg. Only one sperm will be successful at penetrating the egg.</a:t>
            </a:r>
          </a:p>
          <a:p>
            <a:r>
              <a:rPr lang="en-US" sz="9600" dirty="0" smtClean="0"/>
              <a:t>New sperm cells are made about every 3 months. Sperm do not age the way that women’s eggs age because the body keeps making new ones. </a:t>
            </a:r>
          </a:p>
          <a:p>
            <a:r>
              <a:rPr lang="en-US" sz="9600" dirty="0" smtClean="0"/>
              <a:t>The tail of the sperm contains  proteins that move the tail  using the energy created in the middle piece.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055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727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Nerve cell (Neuron) Structure and Function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http://www.jasonshen.com/wp-content/uploads/2013/05/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34" y="914400"/>
            <a:ext cx="8305800" cy="564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692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air cells inside ea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9" b="16669"/>
          <a:stretch>
            <a:fillRect/>
          </a:stretch>
        </p:blipFill>
        <p:spPr>
          <a:xfrm>
            <a:off x="-640" y="1143000"/>
            <a:ext cx="9144640" cy="5029200"/>
          </a:xfrm>
        </p:spPr>
      </p:pic>
    </p:spTree>
    <p:extLst>
      <p:ext uri="{BB962C8B-B14F-4D97-AF65-F5344CB8AC3E}">
        <p14:creationId xmlns:p14="http://schemas.microsoft.com/office/powerpoint/2010/main" val="1703102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air cell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12"/>
            <a:ext cx="9153845" cy="709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897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267</Words>
  <Application>Microsoft Macintosh PowerPoint</Application>
  <PresentationFormat>On-screen Show (4:3)</PresentationFormat>
  <Paragraphs>23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Nerve cell (Neuron) Structure and Function</vt:lpstr>
      <vt:lpstr>PowerPoint Presentation</vt:lpstr>
      <vt:lpstr>Red Blood Cell (erythrocytes) Structure and Function</vt:lpstr>
      <vt:lpstr>PowerPoint Presentation</vt:lpstr>
      <vt:lpstr>Sperm cell Structure and Function</vt:lpstr>
      <vt:lpstr>Nerve cell (Neuron) Structure and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Bernadette Gross</dc:creator>
  <cp:lastModifiedBy>Bern</cp:lastModifiedBy>
  <cp:revision>10</cp:revision>
  <cp:lastPrinted>2018-09-17T17:50:42Z</cp:lastPrinted>
  <dcterms:created xsi:type="dcterms:W3CDTF">2015-09-15T00:58:23Z</dcterms:created>
  <dcterms:modified xsi:type="dcterms:W3CDTF">2018-09-17T18:00:03Z</dcterms:modified>
</cp:coreProperties>
</file>